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302" r:id="rId2"/>
    <p:sldId id="332" r:id="rId3"/>
    <p:sldId id="333" r:id="rId4"/>
    <p:sldId id="272" r:id="rId5"/>
    <p:sldId id="312" r:id="rId6"/>
    <p:sldId id="313" r:id="rId7"/>
    <p:sldId id="299" r:id="rId8"/>
    <p:sldId id="275" r:id="rId9"/>
    <p:sldId id="322" r:id="rId10"/>
    <p:sldId id="321" r:id="rId11"/>
    <p:sldId id="323" r:id="rId12"/>
    <p:sldId id="325" r:id="rId13"/>
    <p:sldId id="287" r:id="rId14"/>
    <p:sldId id="288" r:id="rId15"/>
    <p:sldId id="327" r:id="rId16"/>
    <p:sldId id="328" r:id="rId17"/>
    <p:sldId id="295" r:id="rId18"/>
    <p:sldId id="296" r:id="rId19"/>
    <p:sldId id="276" r:id="rId20"/>
    <p:sldId id="292" r:id="rId21"/>
    <p:sldId id="308" r:id="rId22"/>
    <p:sldId id="318" r:id="rId23"/>
    <p:sldId id="281" r:id="rId24"/>
    <p:sldId id="300" r:id="rId25"/>
    <p:sldId id="301" r:id="rId26"/>
    <p:sldId id="338" r:id="rId27"/>
    <p:sldId id="334" r:id="rId28"/>
    <p:sldId id="335" r:id="rId29"/>
    <p:sldId id="336" r:id="rId30"/>
    <p:sldId id="337" r:id="rId31"/>
  </p:sldIdLst>
  <p:sldSz cx="12192000" cy="6858000"/>
  <p:notesSz cx="7086600" cy="9372600"/>
  <p:custDataLst>
    <p:tags r:id="rId33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3264C8"/>
    <a:srgbClr val="7F9FDF"/>
    <a:srgbClr val="003399"/>
    <a:srgbClr val="A7BDE9"/>
    <a:srgbClr val="C8D8E6"/>
    <a:srgbClr val="FFFFFF"/>
    <a:srgbClr val="0000FF"/>
    <a:srgbClr val="CCFFCC"/>
    <a:srgbClr val="DFE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3073" autoAdjust="0"/>
  </p:normalViewPr>
  <p:slideViewPr>
    <p:cSldViewPr showGuides="1">
      <p:cViewPr varScale="1">
        <p:scale>
          <a:sx n="134" d="100"/>
          <a:sy n="134" d="100"/>
        </p:scale>
        <p:origin x="208" y="800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2021-05-20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9056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oleObject" Target="../embeddings/oleObject1.bin"/><Relationship Id="rId5" Type="http://schemas.openxmlformats.org/officeDocument/2006/relationships/theme" Target="../theme/theme1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67637" y="116999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479376" y="917575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480000" y="6453000"/>
            <a:ext cx="432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l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l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B4P: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80" y="2737631"/>
            <a:ext cx="1440000" cy="4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B4P: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B4P: The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196736"/>
            <a:ext cx="11232000" cy="410426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2850A0"/>
                </a:solidFill>
              </a:rPr>
              <a:t>Powerful</a:t>
            </a:r>
            <a:r>
              <a:rPr lang="en-US" sz="1400" dirty="0"/>
              <a:t>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to solve complex problem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Immediately </a:t>
            </a:r>
            <a:r>
              <a:rPr lang="en-US" sz="1400" dirty="0"/>
              <a:t>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Clear, natural language</a:t>
            </a:r>
            <a:r>
              <a:rPr lang="en-US" sz="1400" dirty="0"/>
              <a:t>. Give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Big Data Tables</a:t>
            </a:r>
            <a:r>
              <a:rPr lang="en-US" sz="1400" dirty="0"/>
              <a:t> of any size are one of the main data storage models and B4P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complexity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</a:t>
            </a:r>
            <a:r>
              <a:rPr lang="en-US" sz="1400" b="1" dirty="0">
                <a:solidFill>
                  <a:srgbClr val="003399"/>
                </a:solidFill>
              </a:rPr>
              <a:t>ortability </a:t>
            </a:r>
            <a:r>
              <a:rPr lang="en-US" sz="1400" dirty="0"/>
              <a:t>(Windows, Linux, MacOS, etc.), enabling to run the same code on any computer.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Output Excel files </a:t>
            </a:r>
            <a:r>
              <a:rPr lang="en-US" sz="1400" b="1" dirty="0">
                <a:solidFill>
                  <a:srgbClr val="003399"/>
                </a:solidFill>
              </a:rPr>
              <a:t>with style and formatting</a:t>
            </a:r>
            <a:r>
              <a:rPr lang="en-US" sz="1400" dirty="0"/>
              <a:t> like colors,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function library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2850A0"/>
                </a:solidFill>
              </a:rPr>
              <a:t>over 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1488000" y="5625921"/>
            <a:ext cx="8568000" cy="557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Language 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57" y="1269000"/>
            <a:ext cx="11196980" cy="489654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B4P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3000000" y="4725000"/>
            <a:ext cx="4464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Complete solutions require only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3B4634C1-5635-5843-AE55-9B575ED81C0D}"/>
              </a:ext>
            </a:extLst>
          </p:cNvPr>
          <p:cNvGrpSpPr/>
          <p:nvPr/>
        </p:nvGrpSpPr>
        <p:grpSpPr>
          <a:xfrm>
            <a:off x="5016000" y="2709000"/>
            <a:ext cx="1656000" cy="936000"/>
            <a:chOff x="4625551" y="2005520"/>
            <a:chExt cx="1974449" cy="1202399"/>
          </a:xfrm>
        </p:grpSpPr>
        <p:grpSp>
          <p:nvGrpSpPr>
            <p:cNvPr id="44" name="Gruppieren 8">
              <a:extLst>
                <a:ext uri="{FF2B5EF4-FFF2-40B4-BE49-F238E27FC236}">
                  <a16:creationId xmlns:a16="http://schemas.microsoft.com/office/drawing/2014/main" id="{15BEF521-9E40-DD4D-B637-16B3F30AB2B9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51" name="B4P">
                <a:extLst>
                  <a:ext uri="{FF2B5EF4-FFF2-40B4-BE49-F238E27FC236}">
                    <a16:creationId xmlns:a16="http://schemas.microsoft.com/office/drawing/2014/main" id="{41B4BDD4-0C36-A647-8BFF-8F6386CC3217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52" name="Triangle">
                <a:extLst>
                  <a:ext uri="{FF2B5EF4-FFF2-40B4-BE49-F238E27FC236}">
                    <a16:creationId xmlns:a16="http://schemas.microsoft.com/office/drawing/2014/main" id="{E92130DC-56F2-E547-B36C-A20AC81A1525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45" name="Gruppieren 20">
              <a:extLst>
                <a:ext uri="{FF2B5EF4-FFF2-40B4-BE49-F238E27FC236}">
                  <a16:creationId xmlns:a16="http://schemas.microsoft.com/office/drawing/2014/main" id="{8AED75AA-347E-D54B-8FBC-D6C469A1387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48" name="Rechteck: abgerundete Ecken 14">
                <a:extLst>
                  <a:ext uri="{FF2B5EF4-FFF2-40B4-BE49-F238E27FC236}">
                    <a16:creationId xmlns:a16="http://schemas.microsoft.com/office/drawing/2014/main" id="{F12A5296-5952-4644-9E45-10EBC677F557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B4P">
                <a:extLst>
                  <a:ext uri="{FF2B5EF4-FFF2-40B4-BE49-F238E27FC236}">
                    <a16:creationId xmlns:a16="http://schemas.microsoft.com/office/drawing/2014/main" id="{18D9162D-BD4C-0B4B-8737-C9CD59A74343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50" name="Triangle">
                <a:extLst>
                  <a:ext uri="{FF2B5EF4-FFF2-40B4-BE49-F238E27FC236}">
                    <a16:creationId xmlns:a16="http://schemas.microsoft.com/office/drawing/2014/main" id="{58043186-6366-E84C-BE80-2B49FDE54691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46" name="Right Arrow 26">
              <a:extLst>
                <a:ext uri="{FF2B5EF4-FFF2-40B4-BE49-F238E27FC236}">
                  <a16:creationId xmlns:a16="http://schemas.microsoft.com/office/drawing/2014/main" id="{EB89E092-C779-6842-9C80-05A79719BC52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Right Arrow 27">
              <a:extLst>
                <a:ext uri="{FF2B5EF4-FFF2-40B4-BE49-F238E27FC236}">
                  <a16:creationId xmlns:a16="http://schemas.microsoft.com/office/drawing/2014/main" id="{79D12D36-16A6-204B-8526-A97A1EB02AD9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231975"/>
            <a:ext cx="11232000" cy="431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205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205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4076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414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35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292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65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8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925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30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717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2850A0"/>
                </a:solidFill>
              </a:rPr>
              <a:t>Program Example #1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061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061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781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2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781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565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8E7696A5-C206-9541-B8E0-67B8AFB305AC}"/>
              </a:ext>
            </a:extLst>
          </p:cNvPr>
          <p:cNvSpPr txBox="1">
            <a:spLocks/>
          </p:cNvSpPr>
          <p:nvPr/>
        </p:nvSpPr>
        <p:spPr>
          <a:xfrm>
            <a:off x="264000" y="1053000"/>
            <a:ext cx="11232000" cy="57605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add coloring, formatting, and style to Excel file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869522D-9E86-E64A-8BEB-528A78F71DF9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2850A0"/>
                </a:solidFill>
              </a:rPr>
              <a:t>Program Example #1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7" name="Group 23">
            <a:extLst>
              <a:ext uri="{FF2B5EF4-FFF2-40B4-BE49-F238E27FC236}">
                <a16:creationId xmlns:a16="http://schemas.microsoft.com/office/drawing/2014/main" id="{4531D206-EDB7-214B-A128-C45D4D36DFDA}"/>
              </a:ext>
            </a:extLst>
          </p:cNvPr>
          <p:cNvGrpSpPr/>
          <p:nvPr/>
        </p:nvGrpSpPr>
        <p:grpSpPr>
          <a:xfrm>
            <a:off x="5077584" y="2620312"/>
            <a:ext cx="1656000" cy="936000"/>
            <a:chOff x="4625551" y="2005520"/>
            <a:chExt cx="1974449" cy="1202399"/>
          </a:xfrm>
        </p:grpSpPr>
        <p:grpSp>
          <p:nvGrpSpPr>
            <p:cNvPr id="28" name="Gruppieren 8">
              <a:extLst>
                <a:ext uri="{FF2B5EF4-FFF2-40B4-BE49-F238E27FC236}">
                  <a16:creationId xmlns:a16="http://schemas.microsoft.com/office/drawing/2014/main" id="{B8D64734-9BE3-024E-BE6A-28C602A4B143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1A772867-573E-654B-A9FA-77B22CD346B5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2A37F462-B074-B74C-92B7-6B4F9D7A2D9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9" name="Gruppieren 20">
              <a:extLst>
                <a:ext uri="{FF2B5EF4-FFF2-40B4-BE49-F238E27FC236}">
                  <a16:creationId xmlns:a16="http://schemas.microsoft.com/office/drawing/2014/main" id="{E673B26A-5DCB-B848-B21E-CCC87015CB11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4A9C3F8-408F-E54B-B6E3-C47B031FD57D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82F8CB4E-21A0-1542-873A-A91DECEAF69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60702E46-5954-1A4D-86F4-AE7C86F1CEA4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30" name="Right Arrow 26">
              <a:extLst>
                <a:ext uri="{FF2B5EF4-FFF2-40B4-BE49-F238E27FC236}">
                  <a16:creationId xmlns:a16="http://schemas.microsoft.com/office/drawing/2014/main" id="{DA8675A5-C3F0-A245-95EA-3B9F827651B8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CBE21CB-D396-2942-B307-CAA9D4EED534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917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3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600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328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57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4077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4293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52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868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8F96F-8592-AB47-B16D-22C6DFBFAE53}"/>
              </a:ext>
            </a:extLst>
          </p:cNvPr>
          <p:cNvSpPr/>
          <p:nvPr/>
        </p:nvSpPr>
        <p:spPr>
          <a:xfrm>
            <a:off x="2711680" y="1090336"/>
            <a:ext cx="7088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13 Statements, 1 loop and 1 variable do the complete job</a:t>
            </a:r>
            <a:endParaRPr lang="en-US" sz="2000" b="1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6252F39-2AFB-0D4F-BC51-A7FC596A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Organizing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  <a:endParaRPr lang="de-CH" dirty="0">
              <a:solidFill>
                <a:srgbClr val="2850A0"/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228648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307979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216641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365705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complex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41000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342061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sz="1500" dirty="0"/>
              <a:t>B4P</a:t>
            </a:r>
            <a:r>
              <a:rPr dirty="0"/>
              <a:t> </a:t>
            </a:r>
            <a:r>
              <a:rPr lang="en-US" dirty="0"/>
              <a:t>Data Integration and Analytics Engine</a:t>
            </a:r>
            <a:endParaRPr dirty="0"/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715176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909698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Database exports (Salesforce, Oracle, SAP,  </a:t>
            </a:r>
            <a:r>
              <a:rPr lang="en-US" sz="1000" dirty="0" err="1"/>
              <a:t>Filemaker</a:t>
            </a:r>
            <a:r>
              <a:rPr sz="1000" dirty="0"/>
              <a:t>,</a:t>
            </a:r>
            <a:r>
              <a:rPr lang="en-US" sz="1000" dirty="0"/>
              <a:t> et al</a:t>
            </a:r>
            <a:r>
              <a:rPr sz="1000" dirty="0"/>
              <a:t>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6104218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298740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454858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98831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231704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208398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216641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566604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390478"/>
            <a:ext cx="92438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407517"/>
            <a:ext cx="84341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dirty="0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896172"/>
            <a:ext cx="85842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922491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933377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 dirty="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 dirty="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367361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464488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5" name="World">
            <a:extLst>
              <a:ext uri="{FF2B5EF4-FFF2-40B4-BE49-F238E27FC236}">
                <a16:creationId xmlns:a16="http://schemas.microsoft.com/office/drawing/2014/main" id="{2B91FD41-34B0-E148-87B0-2A3E0556F0B8}"/>
              </a:ext>
            </a:extLst>
          </p:cNvPr>
          <p:cNvSpPr/>
          <p:nvPr/>
        </p:nvSpPr>
        <p:spPr>
          <a:xfrm>
            <a:off x="3713530" y="3890690"/>
            <a:ext cx="272029" cy="272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6350">
            <a:solidFill>
              <a:srgbClr val="535353"/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948452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950352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537650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57800" y="4716930"/>
            <a:ext cx="294846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352009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575476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501201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524849"/>
            <a:ext cx="390201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0000" y="2509358"/>
            <a:ext cx="795894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dirty="0"/>
              <a:t>B4P</a:t>
            </a:r>
          </a:p>
        </p:txBody>
      </p:sp>
      <p:pic>
        <p:nvPicPr>
          <p:cNvPr id="157" name="excel2.png" descr="excel2.png">
            <a:extLst>
              <a:ext uri="{FF2B5EF4-FFF2-40B4-BE49-F238E27FC236}">
                <a16:creationId xmlns:a16="http://schemas.microsoft.com/office/drawing/2014/main" id="{1CBF0D85-39A0-434B-BED6-2CAF347B02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82"/>
          </a:blip>
          <a:stretch>
            <a:fillRect/>
          </a:stretch>
        </p:blipFill>
        <p:spPr>
          <a:xfrm>
            <a:off x="3684857" y="2865580"/>
            <a:ext cx="329375" cy="32937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715176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sz="1000" dirty="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914993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6130993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web data</a:t>
            </a:r>
            <a:endParaRPr lang="en-US" sz="1000" dirty="0"/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316772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665238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540811" y="6037551"/>
            <a:ext cx="1640345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982383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8336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888133"/>
            <a:ext cx="121797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spreadsheets</a:t>
            </a:r>
          </a:p>
        </p:txBody>
      </p:sp>
      <p:pic>
        <p:nvPicPr>
          <p:cNvPr id="192" name="excel2.png" descr="excel2.png">
            <a:extLst>
              <a:ext uri="{FF2B5EF4-FFF2-40B4-BE49-F238E27FC236}">
                <a16:creationId xmlns:a16="http://schemas.microsoft.com/office/drawing/2014/main" id="{8E47EEA0-0A91-D64B-AC96-84590B72A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113"/>
          </a:blip>
          <a:stretch>
            <a:fillRect/>
          </a:stretch>
        </p:blipFill>
        <p:spPr>
          <a:xfrm>
            <a:off x="7586143" y="3004828"/>
            <a:ext cx="442056" cy="44205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EB666A14-3F67-4F4B-88DE-07C28797F69A}"/>
              </a:ext>
            </a:extLst>
          </p:cNvPr>
          <p:cNvSpPr/>
          <p:nvPr/>
        </p:nvSpPr>
        <p:spPr>
          <a:xfrm>
            <a:off x="4730524" y="3141000"/>
            <a:ext cx="285476" cy="26808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98FF3686-B80C-494A-B31F-82A30EE30F64}"/>
              </a:ext>
            </a:extLst>
          </p:cNvPr>
          <p:cNvSpPr/>
          <p:nvPr/>
        </p:nvSpPr>
        <p:spPr>
          <a:xfrm>
            <a:off x="6888000" y="3141390"/>
            <a:ext cx="285476" cy="26808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629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77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2025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234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249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30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321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717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8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50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51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877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6165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573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2064000" y="985261"/>
            <a:ext cx="86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Statements, 0 Loops and 0 Variables to organize all the Presidents</a:t>
            </a:r>
            <a:endParaRPr lang="en-US" b="1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2FB03E-0E21-154C-8E57-C8D2DFB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Organizing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>
                <a:solidFill>
                  <a:srgbClr val="2850A0"/>
                </a:solidFill>
              </a:rPr>
              <a:t>B4P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610463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{nasdaq100, sp500}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042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294435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978463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26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770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98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706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99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607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858463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634463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1C1C08D3-26B9-2A4F-BE98-FEF2EF2E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1373A-ACD5-CC4B-992D-B877672CDBCA}"/>
              </a:ext>
            </a:extLst>
          </p:cNvPr>
          <p:cNvSpPr/>
          <p:nvPr/>
        </p:nvSpPr>
        <p:spPr>
          <a:xfrm>
            <a:off x="2856000" y="1063936"/>
            <a:ext cx="66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 additional statements provide coloring and formatting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813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51113CFF-E797-B44D-B56E-9915EE7A475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2695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ECE5D02F-809E-0445-95C1-1802FB2A1CE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0601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D6F0E014-889F-054D-A0E6-17F34735657A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4325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50988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3755688" y="1331317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3720000" y="609296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2352000" y="1978790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208000" y="2842886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024296" y="4643086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5736000" y="197879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168000" y="5363006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6096304" y="3778990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480000" y="2627006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552000" y="3779006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612084" y="1695027"/>
            <a:ext cx="1421998" cy="28376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872168" y="2266898"/>
            <a:ext cx="863832" cy="36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540084" y="2627006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8975784" y="2266898"/>
            <a:ext cx="612216" cy="48794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872168" y="3058910"/>
            <a:ext cx="3455832" cy="55933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288000" y="4103006"/>
            <a:ext cx="2808304" cy="2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016184" y="3274934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72168" y="3058910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1992000" y="2915006"/>
            <a:ext cx="216000" cy="1439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4512208" y="4895114"/>
            <a:ext cx="1512088" cy="37245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1920000" y="5015540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392148" y="4427062"/>
            <a:ext cx="108004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1920000" y="4427006"/>
            <a:ext cx="1296104" cy="58853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60000" y="4355006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4512208" y="5267568"/>
            <a:ext cx="1655792" cy="34746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392148" y="5147142"/>
            <a:ext cx="215852" cy="21586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008000" y="3923006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8000" y="3490958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92000" y="5867062"/>
            <a:ext cx="216000" cy="2159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600360" y="3562966"/>
            <a:ext cx="899792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136000" y="3347006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5897858" y="2865316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336000" y="4643006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1087800" y="4427006"/>
            <a:ext cx="400200" cy="216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 flipV="1">
            <a:off x="1087800" y="5147062"/>
            <a:ext cx="832200" cy="2879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342509" y="587696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3854"/>
            <a:ext cx="11448000" cy="2781807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4562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source data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188578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 &amp;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46437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505219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69621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43039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309845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332594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 data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10979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206373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Perform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lookups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5007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90133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6610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data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85829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84527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4562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1885781" y="3079109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Interpolating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332594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6610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206373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 your tables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4642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8658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526853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744000" y="5153854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76000" y="5369854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74101" y="5117854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274598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</p:spTree>
    <p:extLst>
      <p:ext uri="{BB962C8B-B14F-4D97-AF65-F5344CB8AC3E}">
        <p14:creationId xmlns:p14="http://schemas.microsoft.com/office/powerpoint/2010/main" val="207376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864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pic>
        <p:nvPicPr>
          <p:cNvPr id="10" name="excel2.png" descr="excel2.png">
            <a:extLst>
              <a:ext uri="{FF2B5EF4-FFF2-40B4-BE49-F238E27FC236}">
                <a16:creationId xmlns:a16="http://schemas.microsoft.com/office/drawing/2014/main" id="{E2F77106-352E-5E43-AEE6-DF969917DA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113"/>
          </a:blip>
          <a:stretch>
            <a:fillRect/>
          </a:stretch>
        </p:blipFill>
        <p:spPr>
          <a:xfrm>
            <a:off x="4944000" y="1551788"/>
            <a:ext cx="442056" cy="442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excel2.png" descr="excel2.png">
            <a:extLst>
              <a:ext uri="{FF2B5EF4-FFF2-40B4-BE49-F238E27FC236}">
                <a16:creationId xmlns:a16="http://schemas.microsoft.com/office/drawing/2014/main" id="{4F399EEB-BB9F-8C40-B6CC-A7415A44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113"/>
          </a:blip>
          <a:stretch>
            <a:fillRect/>
          </a:stretch>
        </p:blipFill>
        <p:spPr>
          <a:xfrm>
            <a:off x="10992000" y="1438821"/>
            <a:ext cx="442056" cy="442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1196720"/>
            <a:ext cx="1872000" cy="511228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B4P: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Corporate data integration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486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3404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489028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41245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0605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515BF5DD-588A-4E19-B666-DB872FA73883}"/>
              </a:ext>
            </a:extLst>
          </p:cNvPr>
          <p:cNvSpPr/>
          <p:nvPr/>
        </p:nvSpPr>
        <p:spPr>
          <a:xfrm>
            <a:off x="1487488" y="213253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>
            <a:off x="2063552" y="220454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278060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3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America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285261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>
            <a:off x="2063552" y="292462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4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C4C5F388-831D-49B7-996E-9C4437A31D5C}"/>
              </a:ext>
            </a:extLst>
          </p:cNvPr>
          <p:cNvSpPr/>
          <p:nvPr/>
        </p:nvSpPr>
        <p:spPr>
          <a:xfrm>
            <a:off x="1487488" y="357269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>
            <a:off x="2063552" y="364470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29277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5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</p:cNvCxnSpPr>
          <p:nvPr/>
        </p:nvCxnSpPr>
        <p:spPr>
          <a:xfrm>
            <a:off x="2063552" y="443679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436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01285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6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</p:cNvCxnSpPr>
          <p:nvPr/>
        </p:nvCxnSpPr>
        <p:spPr>
          <a:xfrm>
            <a:off x="2063552" y="515687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3404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A54A9F4-CB9B-4445-836D-F7A54BE2A0CD}"/>
              </a:ext>
            </a:extLst>
          </p:cNvPr>
          <p:cNvCxnSpPr>
            <a:cxnSpLocks/>
          </p:cNvCxnSpPr>
          <p:nvPr/>
        </p:nvCxnSpPr>
        <p:spPr>
          <a:xfrm flipV="1">
            <a:off x="3071664" y="1484464"/>
            <a:ext cx="0" cy="3672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412456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0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132688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184450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56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278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06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292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278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4" y="2852688"/>
            <a:ext cx="410623" cy="332683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259881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all Demand Files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the different sites originate from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026987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First Clean-Ups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278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Product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28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50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378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364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4" y="3572688"/>
            <a:ext cx="410623" cy="332683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50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22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292688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292688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4366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00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18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494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472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494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08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494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56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44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580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58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566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58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2924688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3644688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012688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5768796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5732936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08000" y="5660927"/>
            <a:ext cx="2664296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regions manage their data in different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systems or manually with Excel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than 20 different files !</a:t>
            </a:r>
          </a:p>
        </p:txBody>
      </p:sp>
      <p:sp>
        <p:nvSpPr>
          <p:cNvPr id="121" name="Flussdiagramm: Zentralspeicher 120">
            <a:extLst>
              <a:ext uri="{FF2B5EF4-FFF2-40B4-BE49-F238E27FC236}">
                <a16:creationId xmlns:a16="http://schemas.microsoft.com/office/drawing/2014/main" id="{8613B740-7362-4085-86FF-EDC4871F3AAC}"/>
              </a:ext>
            </a:extLst>
          </p:cNvPr>
          <p:cNvSpPr/>
          <p:nvPr/>
        </p:nvSpPr>
        <p:spPr>
          <a:xfrm>
            <a:off x="1488000" y="508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01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57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285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573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024000" y="2060704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rgbClr val="2850A0"/>
                </a:solidFill>
              </a:rPr>
              <a:t>revolving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5952000" y="2060704"/>
            <a:ext cx="266400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817</TotalTime>
  <Words>5993</Words>
  <Application>Microsoft Macintosh PowerPoint</Application>
  <PresentationFormat>Widescreen</PresentationFormat>
  <Paragraphs>796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 The B4P Data Integration and Analytics Engine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B4P Solution Automate your data integration and analysis with a low-code analytics engine</vt:lpstr>
      <vt:lpstr>B4P Solution Based on 14 Years of Experience Solving Problems in a Global Corporation</vt:lpstr>
      <vt:lpstr>B4P Solution Supported Data Formats</vt:lpstr>
      <vt:lpstr>B4P: Real-world Use Case #1 Corporate data integration from branch offices worldwide</vt:lpstr>
      <vt:lpstr>B4P: Real-world Use Case #2 Information interchange between multiple different databases</vt:lpstr>
      <vt:lpstr>B4P: Real-world Use Case #3 Enriched Business Intelligence from many data sources</vt:lpstr>
      <vt:lpstr>B4P: The Language Key Benefits of a Low-Code Language Approach</vt:lpstr>
      <vt:lpstr>B4P: The Language Language Syntax and Semantics</vt:lpstr>
      <vt:lpstr>Program Example #1 Merging Two Tables</vt:lpstr>
      <vt:lpstr>8 statements:  load, clean, align semantics, merge, and save</vt:lpstr>
      <vt:lpstr>PowerPoint Presentation</vt:lpstr>
      <vt:lpstr>Program Example #2 Combining Stock Data: SP 500 and NASDAQ 100</vt:lpstr>
      <vt:lpstr>Program Example #2 Combining Stock Data: SP 500 and NASDAQ 100</vt:lpstr>
      <vt:lpstr>Program Example #3 Web Data: Organizing all Presidents in Wikipedia</vt:lpstr>
      <vt:lpstr>Program Example #3 Web Data: Organizing all Presidents in Wikipedia</vt:lpstr>
      <vt:lpstr>B4P  Beyond Former Performance.</vt:lpstr>
      <vt:lpstr>PowerPoint Presentation</vt:lpstr>
      <vt:lpstr>B4P New in Release 8.00</vt:lpstr>
      <vt:lpstr>B4P Use Case Automatic documentation generation for website www.b4p.app</vt:lpstr>
      <vt:lpstr>B4P Use Case Automatic Document Generation for www.b4p.app using B4P</vt:lpstr>
      <vt:lpstr>Program Example #3 Combining Stock Data: SP 500 and NASDAQ 100</vt:lpstr>
      <vt:lpstr>PowerPoint Presentation</vt:lpstr>
      <vt:lpstr>PowerPoint Presentation</vt:lpstr>
      <vt:lpstr>PowerPoint Presentation</vt:lpstr>
      <vt:lpstr>PowerPoint Presentation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343</cp:revision>
  <cp:lastPrinted>2012-05-04T14:30:29Z</cp:lastPrinted>
  <dcterms:created xsi:type="dcterms:W3CDTF">2016-02-06T20:40:56Z</dcterms:created>
  <dcterms:modified xsi:type="dcterms:W3CDTF">2021-05-20T16:18:36Z</dcterms:modified>
</cp:coreProperties>
</file>